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0" r:id="rId1"/>
  </p:sldMasterIdLst>
  <p:notesMasterIdLst>
    <p:notesMasterId r:id="rId26"/>
  </p:notesMasterIdLst>
  <p:sldIdLst>
    <p:sldId id="256" r:id="rId2"/>
    <p:sldId id="275" r:id="rId3"/>
    <p:sldId id="267" r:id="rId4"/>
    <p:sldId id="284" r:id="rId5"/>
    <p:sldId id="277" r:id="rId6"/>
    <p:sldId id="276" r:id="rId7"/>
    <p:sldId id="279" r:id="rId8"/>
    <p:sldId id="278" r:id="rId9"/>
    <p:sldId id="268" r:id="rId10"/>
    <p:sldId id="269" r:id="rId11"/>
    <p:sldId id="280" r:id="rId12"/>
    <p:sldId id="270" r:id="rId13"/>
    <p:sldId id="285" r:id="rId14"/>
    <p:sldId id="262" r:id="rId15"/>
    <p:sldId id="271" r:id="rId16"/>
    <p:sldId id="272" r:id="rId17"/>
    <p:sldId id="273" r:id="rId18"/>
    <p:sldId id="281" r:id="rId19"/>
    <p:sldId id="274" r:id="rId20"/>
    <p:sldId id="282" r:id="rId21"/>
    <p:sldId id="263" r:id="rId22"/>
    <p:sldId id="264" r:id="rId23"/>
    <p:sldId id="283" r:id="rId24"/>
    <p:sldId id="26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0775"/>
  </p:normalViewPr>
  <p:slideViewPr>
    <p:cSldViewPr snapToGrid="0">
      <p:cViewPr varScale="1">
        <p:scale>
          <a:sx n="111" d="100"/>
          <a:sy n="111" d="100"/>
        </p:scale>
        <p:origin x="392" y="208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AEA98-8C3D-BB4B-978F-152C05A805AD}" type="datetimeFigureOut">
              <a:rPr lang="en-US" smtClean="0"/>
              <a:t>4/26/24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9E334-1F18-584A-9914-D11C8D081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88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00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94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01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76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34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b="0" i="1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30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13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49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74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58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42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37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85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8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36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78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29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9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68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92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457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88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47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9E334-1F18-584A-9914-D11C8D0819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83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CFC3-2730-CBA8-DC26-4155770A9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89AE0-7AA8-2029-227C-52F4C0E8C1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17A1A-7BCE-410D-741F-ABB55A4AA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A4375-A981-1BC2-C619-CD6A3A874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059F5-81E7-E300-9A08-8A2D83871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03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40A5-8A78-E126-A908-D11B8DFD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CE0A2-E259-7372-E85A-B8CB777DA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494A6-C32B-BD1C-9148-C47D3389B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6113F-9410-452C-8C86-6FD4DD86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F3150-8599-03E6-8FFF-DF1BD1BB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237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A597C7-B4ED-E062-8CCC-2924D5C11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D34B-4C60-0198-1480-998F86E59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5EE81-4F9F-6522-9AE6-8D0E527E4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28138-28F9-9E5C-D569-1300639FE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8B7F4-8B59-BDB2-AD6F-E2747E764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82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69A38-C9EC-8241-92A9-CD0E8BC6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5EB4E-A2E4-284D-F1A9-6E4285587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33E1A-9084-72B0-2DD2-BE9087F95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ECCF4-63FA-2CA1-782E-F50FBB4B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13FB0-1204-1732-70B0-6371253F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80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A27CD-5728-3A1A-1CD0-E82A43375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FB208-0756-CCB0-1D5A-DC83ED2DE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69132-EBD9-006C-EDC8-7F26A8835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2AA29-49E7-DDA3-7ABA-8C2B301E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02028-4C74-0266-5E96-EBE53D2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624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119D-0BF2-8885-2578-D855930D1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81644-560E-CE08-AA2B-29DC0F65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5BA9D7-A070-1604-F65D-44E5ACE27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70F65-8614-D997-AC1D-51184E93A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88B2F-B7A1-865E-CB0D-18AF2D9B5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31457B-A72C-D7BD-AD24-67A7C7CD3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708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3EA4-E1FE-0499-8A6F-3FBF73941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D3F5B-53EB-428F-7C66-D58D872C1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3A68C-7CB8-8B8B-6003-627F2719F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D4BA6-97F2-3D0B-D07B-7E08105A3F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A2A9C8-4020-79DC-5642-282EC573C8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1A873C-D0D4-65AC-6E6C-4813FFD7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DC057F-0897-0AD7-E636-98C39541B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F82204-37F9-04DE-4FE9-9FE2C1822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0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4C7D9-1159-6818-B3A8-4DE4DF6C6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74DA21-04F1-62B1-5A7B-5EC6A7616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6D5349-54EF-F801-CD1B-2447950B3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E61E77-3BB1-EAF8-A0ED-CC1FE4C09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929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742ED-D5EF-7ADF-7471-07FB49453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8AAA63-57B0-0AAD-ED46-4D21F438D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B7CA3-10BD-C3A0-9B08-CC5CF0C6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937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60D4-A483-73AE-A006-B3224D10B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AC7F8-6205-7CBF-749E-C56A27F77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13020A-B60F-F14F-863D-C7C787792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DD8C1-DE66-6B99-ACE2-6EC2F8F7D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0733F-4ED9-4A3E-8FB5-32567F0CB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1E2CE0-80BB-E067-7C7C-2EE4AD937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981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41D0B-5F1D-65A4-13A3-71CDA80FA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B9BCA7-E56B-3E6E-5326-3170F9DEEE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98853-D6DF-C9C0-655C-81080D518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1DC31-FC46-9AC0-BABC-4BBD73642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BC6F4-0376-C71E-3748-D80A6CBAD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2C1C6-2959-C6A0-559F-5DE8317E1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857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D152ED-2FF4-9BB8-FF84-4BCDAAD94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28D9B-8B20-4EF0-B202-E098AF6A3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DD101-DCAA-E28A-64BA-C6A1FC696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843B0-6719-A736-821C-4F291410D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62BB5-80B8-C4E0-6E92-4FA18A15F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65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apecoral-capegis.opendata.arcgis.com/datasets/b0579ba7aa1145e090c3a74e295564df_1/explor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A9120-182B-CF05-0C75-DA41E2728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2" y="949325"/>
            <a:ext cx="8780817" cy="2387600"/>
          </a:xfrm>
        </p:spPr>
        <p:txBody>
          <a:bodyPr>
            <a:normAutofit/>
          </a:bodyPr>
          <a:lstStyle/>
          <a:p>
            <a:r>
              <a:rPr lang="en-US" sz="4400" b="1" dirty="0"/>
              <a:t>Prediction of Water Quality Index (WQI) Using Machine Learning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A0071E-7FFC-2250-443D-76DE2FA12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>
            <a:normAutofit/>
          </a:bodyPr>
          <a:lstStyle/>
          <a:p>
            <a:r>
              <a:rPr lang="en-US" dirty="0" err="1"/>
              <a:t>Ayse</a:t>
            </a:r>
            <a:r>
              <a:rPr lang="en-US" dirty="0"/>
              <a:t> B </a:t>
            </a:r>
            <a:r>
              <a:rPr lang="en-US" dirty="0" err="1"/>
              <a:t>Sengul</a:t>
            </a:r>
            <a:r>
              <a:rPr lang="en-US" dirty="0"/>
              <a:t>, PhD</a:t>
            </a:r>
          </a:p>
          <a:p>
            <a:r>
              <a:rPr lang="en-US" sz="1800" dirty="0"/>
              <a:t>Springboard Data Science Capstone Project</a:t>
            </a:r>
          </a:p>
          <a:p>
            <a:endParaRPr lang="en-US" sz="1800" dirty="0"/>
          </a:p>
          <a:p>
            <a:r>
              <a:rPr lang="en-US" sz="1800" dirty="0"/>
              <a:t>April 26, 2024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227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336E-12C4-A025-24D4-A90C15F8A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pic>
        <p:nvPicPr>
          <p:cNvPr id="9" name="Content Placeholder 8" descr="A graph with red dots&#10;&#10;Description automatically generated">
            <a:extLst>
              <a:ext uri="{FF2B5EF4-FFF2-40B4-BE49-F238E27FC236}">
                <a16:creationId xmlns:a16="http://schemas.microsoft.com/office/drawing/2014/main" id="{58A9BC33-752A-D714-A2D8-17C86C884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478" y="2133600"/>
            <a:ext cx="5326377" cy="3931920"/>
          </a:xfrm>
        </p:spPr>
      </p:pic>
      <p:pic>
        <p:nvPicPr>
          <p:cNvPr id="12" name="Picture 11" descr="A graph with red dots&#10;&#10;Description automatically generated">
            <a:extLst>
              <a:ext uri="{FF2B5EF4-FFF2-40B4-BE49-F238E27FC236}">
                <a16:creationId xmlns:a16="http://schemas.microsoft.com/office/drawing/2014/main" id="{A3C62B5D-1861-BE6D-E640-502BEF2F7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534" y="2133600"/>
            <a:ext cx="5326381" cy="39319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C782A2-B587-E042-257C-7AAE5F65652B}"/>
              </a:ext>
            </a:extLst>
          </p:cNvPr>
          <p:cNvSpPr txBox="1"/>
          <p:nvPr/>
        </p:nvSpPr>
        <p:spPr>
          <a:xfrm>
            <a:off x="268608" y="6065520"/>
            <a:ext cx="5574115" cy="350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ffectLst/>
                <a:ea typeface="Times New Roman" panose="02020603050405020304" pitchFamily="18" charset="0"/>
              </a:rPr>
              <a:t>Figure 5.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Regression Plot of WQI vs TSS.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6D4B2A-1DFD-E9B8-468F-9CFD1E5AB5BF}"/>
              </a:ext>
            </a:extLst>
          </p:cNvPr>
          <p:cNvSpPr txBox="1"/>
          <p:nvPr/>
        </p:nvSpPr>
        <p:spPr>
          <a:xfrm>
            <a:off x="5915730" y="6065520"/>
            <a:ext cx="5697988" cy="350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ffectLst/>
                <a:ea typeface="Times New Roman" panose="02020603050405020304" pitchFamily="18" charset="0"/>
              </a:rPr>
              <a:t>Figure 6.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Regression Plot of WQI vs Turbidity.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BAA385-2B4D-E295-2463-DB2800FFBE68}"/>
              </a:ext>
            </a:extLst>
          </p:cNvPr>
          <p:cNvSpPr txBox="1"/>
          <p:nvPr/>
        </p:nvSpPr>
        <p:spPr>
          <a:xfrm>
            <a:off x="1697060" y="1468930"/>
            <a:ext cx="87868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Knowing the value of TSS and Turbidity can provide valuable information for predicting WQI.</a:t>
            </a: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00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CCB7E-1AD1-B1D0-A783-2C8A66C6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and Training Data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4D018-AB84-9694-8AB1-19F7FA440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Encoded 'Water Quality Classification' into binary columns.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Extracted 'Month' from 'Date' for seasonal analysis.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Split data into 80-20 ratio for training and testing.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Applied Power Transformation to address skewness and outliers.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Used MinMaxScaler to scale numerical features to range [0, 1].</a:t>
            </a:r>
          </a:p>
        </p:txBody>
      </p:sp>
    </p:spTree>
    <p:extLst>
      <p:ext uri="{BB962C8B-B14F-4D97-AF65-F5344CB8AC3E}">
        <p14:creationId xmlns:p14="http://schemas.microsoft.com/office/powerpoint/2010/main" val="194458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81B35-73E9-4CF9-F4A4-BD1887F5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and Training Data Development</a:t>
            </a:r>
          </a:p>
        </p:txBody>
      </p:sp>
      <p:pic>
        <p:nvPicPr>
          <p:cNvPr id="5" name="Content Placeholder 4" descr="A group of graphs showing different types of normal distribution&#10;&#10;Description automatically generated with medium confidence">
            <a:extLst>
              <a:ext uri="{FF2B5EF4-FFF2-40B4-BE49-F238E27FC236}">
                <a16:creationId xmlns:a16="http://schemas.microsoft.com/office/drawing/2014/main" id="{782853DB-31EA-D053-B27F-BD9735DAB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7356" y="1519238"/>
            <a:ext cx="6897285" cy="4572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D2C9C8-19AE-49D4-F9E9-4BDA224E7058}"/>
              </a:ext>
            </a:extLst>
          </p:cNvPr>
          <p:cNvSpPr txBox="1"/>
          <p:nvPr/>
        </p:nvSpPr>
        <p:spPr>
          <a:xfrm>
            <a:off x="2647356" y="6102191"/>
            <a:ext cx="6897285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Figure 7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Histograms of numerical features after scaling.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5837B-E25C-B6D3-1A60-6B1865AA9B30}"/>
              </a:ext>
            </a:extLst>
          </p:cNvPr>
          <p:cNvSpPr txBox="1"/>
          <p:nvPr/>
        </p:nvSpPr>
        <p:spPr>
          <a:xfrm>
            <a:off x="6315076" y="5015596"/>
            <a:ext cx="4400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distributions closer to a normal distribution </a:t>
            </a:r>
          </a:p>
          <a:p>
            <a:pPr algn="ctr"/>
            <a:r>
              <a:rPr lang="en-US" sz="18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consistent range between 0 and 1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34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31EA4-9D4D-EDA6-52A9-62D5F2C3E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532F-735C-640B-9F85-6A2631E28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200" b="1" dirty="0"/>
              <a:t>Regression models</a:t>
            </a:r>
            <a:r>
              <a:rPr lang="en-US" sz="2200" dirty="0"/>
              <a:t>: Linear Regression, Lasso Regression, Ridge Regression, Random Forest Regression, XGBoost Regression.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200" b="1" dirty="0"/>
              <a:t>Evaluation metrics</a:t>
            </a:r>
            <a:r>
              <a:rPr lang="en-US" sz="2200" dirty="0"/>
              <a:t>: R2 score, MSE, MAE.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200" b="1" dirty="0"/>
              <a:t>Hyperparameter tuning</a:t>
            </a:r>
            <a:r>
              <a:rPr lang="en-US" sz="2200" dirty="0"/>
              <a:t>: </a:t>
            </a:r>
            <a:r>
              <a:rPr lang="en-US" sz="2200" dirty="0" err="1"/>
              <a:t>GridSearchCV</a:t>
            </a:r>
            <a:endParaRPr lang="en-US" sz="2200" dirty="0"/>
          </a:p>
          <a:p>
            <a:pPr lvl="1" algn="just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Random Forest: '</a:t>
            </a:r>
            <a:r>
              <a:rPr lang="en-US" sz="2200" dirty="0" err="1"/>
              <a:t>n_estimators</a:t>
            </a:r>
            <a:r>
              <a:rPr lang="en-US" sz="2200" dirty="0"/>
              <a:t>': [100, 200, 300], '</a:t>
            </a:r>
            <a:r>
              <a:rPr lang="en-US" sz="2200" dirty="0" err="1"/>
              <a:t>max_depth</a:t>
            </a:r>
            <a:r>
              <a:rPr lang="en-US" sz="2200" dirty="0"/>
              <a:t>': [None, 10, 20], '</a:t>
            </a:r>
            <a:r>
              <a:rPr lang="en-US" sz="2200" dirty="0" err="1"/>
              <a:t>min_samples_split</a:t>
            </a:r>
            <a:r>
              <a:rPr lang="en-US" sz="2200" dirty="0"/>
              <a:t>': [2, 5, 10], '</a:t>
            </a:r>
            <a:r>
              <a:rPr lang="en-US" sz="2200" dirty="0" err="1"/>
              <a:t>min_samples_leaf</a:t>
            </a:r>
            <a:r>
              <a:rPr lang="en-US" sz="2200" dirty="0"/>
              <a:t>': [1, 2, 4], '</a:t>
            </a:r>
            <a:r>
              <a:rPr lang="en-US" sz="2200" dirty="0" err="1"/>
              <a:t>max_features</a:t>
            </a:r>
            <a:r>
              <a:rPr lang="en-US" sz="2200" dirty="0"/>
              <a:t>': ['sqrt', 'log2']</a:t>
            </a:r>
          </a:p>
          <a:p>
            <a:pPr lvl="1" algn="just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XGBoost: '</a:t>
            </a:r>
            <a:r>
              <a:rPr lang="en-US" sz="2200" dirty="0" err="1"/>
              <a:t>n_estimators</a:t>
            </a:r>
            <a:r>
              <a:rPr lang="en-US" sz="2200" dirty="0"/>
              <a:t>': [100, 200, 300], '</a:t>
            </a:r>
            <a:r>
              <a:rPr lang="en-US" sz="2200" dirty="0" err="1"/>
              <a:t>max_depth</a:t>
            </a:r>
            <a:r>
              <a:rPr lang="en-US" sz="2200" dirty="0"/>
              <a:t>': [3, 5, 7], '</a:t>
            </a:r>
            <a:r>
              <a:rPr lang="en-US" sz="2200" dirty="0" err="1"/>
              <a:t>learning_rate</a:t>
            </a:r>
            <a:r>
              <a:rPr lang="en-US" sz="2200" dirty="0"/>
              <a:t>': [0.01, 0.05, 0.1]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200" b="1" dirty="0"/>
              <a:t>Cross-validation</a:t>
            </a:r>
            <a:r>
              <a:rPr lang="en-US" sz="2200" dirty="0"/>
              <a:t>: 3-fold, 5-fold, 7-fold, 10-fold.</a:t>
            </a:r>
          </a:p>
        </p:txBody>
      </p:sp>
    </p:spTree>
    <p:extLst>
      <p:ext uri="{BB962C8B-B14F-4D97-AF65-F5344CB8AC3E}">
        <p14:creationId xmlns:p14="http://schemas.microsoft.com/office/powerpoint/2010/main" val="45489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A869F-C4E1-60A7-DFB0-A3681997C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385B48-9E73-1E8F-1D11-F38ACDD3D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81054"/>
            <a:ext cx="4658434" cy="3657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6250EF-122A-6991-6FA3-625CDBC71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596" y="2081054"/>
            <a:ext cx="5468204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EC36FF-4D87-DA73-0937-C4E7E6946345}"/>
              </a:ext>
            </a:extLst>
          </p:cNvPr>
          <p:cNvSpPr txBox="1"/>
          <p:nvPr/>
        </p:nvSpPr>
        <p:spPr>
          <a:xfrm>
            <a:off x="838200" y="5738654"/>
            <a:ext cx="4658434" cy="709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Figure 8.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Relationship between the predicted and actual values.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B8BC4-E8D2-E41B-BBD0-192F44523E08}"/>
              </a:ext>
            </a:extLst>
          </p:cNvPr>
          <p:cNvSpPr txBox="1"/>
          <p:nvPr/>
        </p:nvSpPr>
        <p:spPr>
          <a:xfrm>
            <a:off x="5885596" y="5726938"/>
            <a:ext cx="5468204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Figure 9.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The cross-validation results.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4A8AF8-6039-9FA5-7F93-F90617A629F3}"/>
              </a:ext>
            </a:extLst>
          </p:cNvPr>
          <p:cNvSpPr txBox="1"/>
          <p:nvPr/>
        </p:nvSpPr>
        <p:spPr>
          <a:xfrm>
            <a:off x="3923523" y="4510686"/>
            <a:ext cx="189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</a:t>
            </a:r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8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0.48</a:t>
            </a:r>
          </a:p>
          <a:p>
            <a:r>
              <a:rPr lang="en-US" sz="1800" b="1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MSE</a:t>
            </a:r>
            <a:r>
              <a:rPr lang="en-US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kern="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8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117</a:t>
            </a:r>
            <a:r>
              <a:rPr lang="en-US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.107</a:t>
            </a:r>
            <a:endParaRPr lang="en-US" kern="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MAE</a:t>
            </a:r>
            <a:r>
              <a:rPr lang="en-US" sz="18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= 8.069</a:t>
            </a:r>
            <a:r>
              <a:rPr lang="en-US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44AD47-53E2-F1E2-0297-EE0CF01B4B98}"/>
              </a:ext>
            </a:extLst>
          </p:cNvPr>
          <p:cNvSpPr txBox="1"/>
          <p:nvPr/>
        </p:nvSpPr>
        <p:spPr>
          <a:xfrm>
            <a:off x="7856142" y="2291657"/>
            <a:ext cx="78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0.755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C9EA03-A9AB-B5D3-05DC-8E1CE371203D}"/>
              </a:ext>
            </a:extLst>
          </p:cNvPr>
          <p:cNvSpPr/>
          <p:nvPr/>
        </p:nvSpPr>
        <p:spPr>
          <a:xfrm>
            <a:off x="7540640" y="5336572"/>
            <a:ext cx="585787" cy="249841"/>
          </a:xfrm>
          <a:prstGeom prst="rect">
            <a:avLst/>
          </a:prstGeom>
          <a:solidFill>
            <a:srgbClr val="FFFF00">
              <a:alpha val="1989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3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A869F-C4E1-60A7-DFB0-A3681997C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Lasso Regression</a:t>
            </a:r>
          </a:p>
        </p:txBody>
      </p:sp>
      <p:pic>
        <p:nvPicPr>
          <p:cNvPr id="5" name="Content Placeholder 4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6848740C-FA7D-9670-B999-6B86D80E9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87114" y="1825625"/>
            <a:ext cx="5617772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17FA35-6591-21CF-A407-8423FF26B775}"/>
              </a:ext>
            </a:extLst>
          </p:cNvPr>
          <p:cNvSpPr txBox="1"/>
          <p:nvPr/>
        </p:nvSpPr>
        <p:spPr>
          <a:xfrm>
            <a:off x="3287114" y="6167438"/>
            <a:ext cx="561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Figure 10.</a:t>
            </a:r>
            <a:r>
              <a:rPr lang="en-US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Relationship between the predicted and actual values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FCDEE9-B2E1-CF86-C765-50496D86985B}"/>
              </a:ext>
            </a:extLst>
          </p:cNvPr>
          <p:cNvSpPr txBox="1"/>
          <p:nvPr/>
        </p:nvSpPr>
        <p:spPr>
          <a:xfrm>
            <a:off x="7323950" y="4853585"/>
            <a:ext cx="189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</a:t>
            </a:r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8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0.54</a:t>
            </a:r>
          </a:p>
          <a:p>
            <a:r>
              <a:rPr lang="en-US" sz="1800" b="1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MSE</a:t>
            </a:r>
            <a:r>
              <a:rPr lang="en-US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kern="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8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103.36 </a:t>
            </a:r>
            <a:endParaRPr lang="en-US" kern="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MAE</a:t>
            </a:r>
            <a:r>
              <a:rPr lang="en-US" sz="18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= 7.438 </a:t>
            </a:r>
            <a:r>
              <a:rPr lang="en-US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73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A869F-C4E1-60A7-DFB0-A3681997C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Ridge Regression</a:t>
            </a:r>
          </a:p>
        </p:txBody>
      </p:sp>
      <p:pic>
        <p:nvPicPr>
          <p:cNvPr id="5" name="Content Placeholder 4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DECAF5F5-2A96-BE15-B243-17C81AA0B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87114" y="1690688"/>
            <a:ext cx="5617772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AAE3D-6055-9E9D-5F7D-3FCE52C2013B}"/>
              </a:ext>
            </a:extLst>
          </p:cNvPr>
          <p:cNvSpPr txBox="1"/>
          <p:nvPr/>
        </p:nvSpPr>
        <p:spPr>
          <a:xfrm>
            <a:off x="3287114" y="6169709"/>
            <a:ext cx="561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Figure 11.</a:t>
            </a:r>
            <a:r>
              <a:rPr lang="en-US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Relationship between the predicted and actual values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646AC-2C84-8019-D33F-90854BF1BDB1}"/>
              </a:ext>
            </a:extLst>
          </p:cNvPr>
          <p:cNvSpPr txBox="1"/>
          <p:nvPr/>
        </p:nvSpPr>
        <p:spPr>
          <a:xfrm>
            <a:off x="7142193" y="4720873"/>
            <a:ext cx="189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</a:t>
            </a:r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8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0.48</a:t>
            </a:r>
          </a:p>
          <a:p>
            <a:r>
              <a:rPr lang="en-US" sz="1800" b="1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MSE</a:t>
            </a:r>
            <a:r>
              <a:rPr lang="en-US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kern="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8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116.024</a:t>
            </a:r>
            <a:endParaRPr lang="en-US" kern="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MAE</a:t>
            </a:r>
            <a:r>
              <a:rPr lang="en-US" sz="18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= 8.032</a:t>
            </a:r>
            <a:r>
              <a:rPr lang="en-US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373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C6B6-EC29-37BE-CB09-DDE24F4B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Random Forest Regression</a:t>
            </a:r>
          </a:p>
        </p:txBody>
      </p:sp>
      <p:pic>
        <p:nvPicPr>
          <p:cNvPr id="5" name="Content Placeholder 4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694812AB-96A1-F334-1752-78F2B97C6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1811" y="1690688"/>
            <a:ext cx="5888377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701F27-B90F-3085-BE3D-244FA5432EB3}"/>
              </a:ext>
            </a:extLst>
          </p:cNvPr>
          <p:cNvSpPr txBox="1"/>
          <p:nvPr/>
        </p:nvSpPr>
        <p:spPr>
          <a:xfrm>
            <a:off x="2978460" y="6042026"/>
            <a:ext cx="6235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Figure 12.</a:t>
            </a:r>
            <a:r>
              <a:rPr lang="en-US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Relationship between the predicted and actual values.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81467-6B32-5FC2-C6B1-727D3CE1A23B}"/>
              </a:ext>
            </a:extLst>
          </p:cNvPr>
          <p:cNvSpPr txBox="1"/>
          <p:nvPr/>
        </p:nvSpPr>
        <p:spPr>
          <a:xfrm>
            <a:off x="7156476" y="4705647"/>
            <a:ext cx="189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</a:t>
            </a:r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8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0.923</a:t>
            </a:r>
          </a:p>
          <a:p>
            <a:r>
              <a:rPr lang="en-US" sz="1800" b="1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MSE</a:t>
            </a:r>
            <a:r>
              <a:rPr lang="en-US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kern="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8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17.285 </a:t>
            </a:r>
            <a:endParaRPr lang="en-US" kern="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MAE</a:t>
            </a:r>
            <a:r>
              <a:rPr lang="en-US" sz="18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= 2.665 </a:t>
            </a:r>
            <a:r>
              <a:rPr lang="en-US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683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97F5A-A2E3-E6C2-D39D-4E9D040F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Random Forest Regression</a:t>
            </a:r>
          </a:p>
        </p:txBody>
      </p:sp>
      <p:pic>
        <p:nvPicPr>
          <p:cNvPr id="5" name="Content Placeholder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1F481691-8C3A-BBA4-2A4E-691C1641F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8450" y="1820070"/>
            <a:ext cx="9055100" cy="15875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8857F6-DB45-9A00-3CD1-9B988FCAF7D4}"/>
              </a:ext>
            </a:extLst>
          </p:cNvPr>
          <p:cNvSpPr txBox="1"/>
          <p:nvPr/>
        </p:nvSpPr>
        <p:spPr>
          <a:xfrm>
            <a:off x="1568450" y="1456692"/>
            <a:ext cx="90551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Table 1.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Random Forest Model Cross-Validation Results.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E11345-D520-CCFC-316A-2920841314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92"/>
          <a:stretch/>
        </p:blipFill>
        <p:spPr>
          <a:xfrm>
            <a:off x="6215516" y="3616802"/>
            <a:ext cx="4647066" cy="2573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22D821-06F9-9D39-4A28-B14A42916B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92"/>
          <a:stretch/>
        </p:blipFill>
        <p:spPr>
          <a:xfrm>
            <a:off x="1448934" y="3616802"/>
            <a:ext cx="4647066" cy="25733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B0A4BC-45E5-C7F4-EEB1-59EA5D5AD765}"/>
              </a:ext>
            </a:extLst>
          </p:cNvPr>
          <p:cNvSpPr txBox="1"/>
          <p:nvPr/>
        </p:nvSpPr>
        <p:spPr>
          <a:xfrm>
            <a:off x="1568450" y="6179239"/>
            <a:ext cx="44080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Figure 13.</a:t>
            </a:r>
            <a:r>
              <a:rPr lang="en-US" sz="16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Best scores with different number of folds for the Random Forest model</a:t>
            </a:r>
            <a:r>
              <a:rPr lang="en-US" sz="1600" kern="0" dirty="0"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193B78-B0D2-79A6-BA61-6065A61967B1}"/>
              </a:ext>
            </a:extLst>
          </p:cNvPr>
          <p:cNvSpPr txBox="1"/>
          <p:nvPr/>
        </p:nvSpPr>
        <p:spPr>
          <a:xfrm>
            <a:off x="6215515" y="6086232"/>
            <a:ext cx="4408035" cy="640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Figure 14.</a:t>
            </a: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The mean cross-validation scores on testing set for the Random Forest Regression.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A976D8-A651-6351-33D4-BDC8A8F48035}"/>
              </a:ext>
            </a:extLst>
          </p:cNvPr>
          <p:cNvSpPr/>
          <p:nvPr/>
        </p:nvSpPr>
        <p:spPr>
          <a:xfrm>
            <a:off x="1625602" y="3051380"/>
            <a:ext cx="8947150" cy="36586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B3D003-6D50-7A18-9C78-ED84A6FBE0D6}"/>
              </a:ext>
            </a:extLst>
          </p:cNvPr>
          <p:cNvSpPr/>
          <p:nvPr/>
        </p:nvSpPr>
        <p:spPr>
          <a:xfrm>
            <a:off x="6700839" y="3051380"/>
            <a:ext cx="585787" cy="356190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D99D93-CABA-64AE-216E-02DA42545046}"/>
              </a:ext>
            </a:extLst>
          </p:cNvPr>
          <p:cNvSpPr/>
          <p:nvPr/>
        </p:nvSpPr>
        <p:spPr>
          <a:xfrm>
            <a:off x="8622507" y="3051380"/>
            <a:ext cx="585787" cy="35619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ED532-DC1B-F1D7-70DC-D5DF393E5D26}"/>
              </a:ext>
            </a:extLst>
          </p:cNvPr>
          <p:cNvSpPr txBox="1"/>
          <p:nvPr/>
        </p:nvSpPr>
        <p:spPr>
          <a:xfrm>
            <a:off x="5127657" y="3560248"/>
            <a:ext cx="1087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</a:t>
            </a:r>
            <a:r>
              <a:rPr lang="en-US" sz="16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6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0.909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AC2C03-9A86-C6C1-8A36-AF81BB433049}"/>
              </a:ext>
            </a:extLst>
          </p:cNvPr>
          <p:cNvSpPr txBox="1"/>
          <p:nvPr/>
        </p:nvSpPr>
        <p:spPr>
          <a:xfrm>
            <a:off x="9932984" y="3530504"/>
            <a:ext cx="1087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CV </a:t>
            </a:r>
            <a:r>
              <a:rPr lang="en-US" sz="16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sz="16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0.781</a:t>
            </a:r>
          </a:p>
        </p:txBody>
      </p:sp>
    </p:spTree>
    <p:extLst>
      <p:ext uri="{BB962C8B-B14F-4D97-AF65-F5344CB8AC3E}">
        <p14:creationId xmlns:p14="http://schemas.microsoft.com/office/powerpoint/2010/main" val="303064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C6B6-EC29-37BE-CB09-DDE24F4B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</a:t>
            </a:r>
            <a:r>
              <a:rPr lang="en-US" dirty="0" err="1"/>
              <a:t>Xgboost</a:t>
            </a:r>
            <a:r>
              <a:rPr lang="en-US" dirty="0"/>
              <a:t> Regression</a:t>
            </a:r>
          </a:p>
        </p:txBody>
      </p:sp>
      <p:pic>
        <p:nvPicPr>
          <p:cNvPr id="5" name="Content Placeholder 4" descr="A graph with blue dots&#10;&#10;Description automatically generated">
            <a:extLst>
              <a:ext uri="{FF2B5EF4-FFF2-40B4-BE49-F238E27FC236}">
                <a16:creationId xmlns:a16="http://schemas.microsoft.com/office/drawing/2014/main" id="{7C8311CB-D8BB-7D72-8CCB-591CBE518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3817" y="1690688"/>
            <a:ext cx="5704365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60C80E-3472-998F-6060-7477F144428E}"/>
              </a:ext>
            </a:extLst>
          </p:cNvPr>
          <p:cNvSpPr txBox="1"/>
          <p:nvPr/>
        </p:nvSpPr>
        <p:spPr>
          <a:xfrm>
            <a:off x="3045618" y="6054727"/>
            <a:ext cx="6100762" cy="709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Figure 15.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Relationship between the predicted and actual values generated by the XGBoost Regression model.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CE8B0-92FB-A647-C78E-1830ADC0A230}"/>
              </a:ext>
            </a:extLst>
          </p:cNvPr>
          <p:cNvSpPr txBox="1"/>
          <p:nvPr/>
        </p:nvSpPr>
        <p:spPr>
          <a:xfrm>
            <a:off x="7256491" y="4705647"/>
            <a:ext cx="189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</a:t>
            </a:r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8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0.962</a:t>
            </a:r>
          </a:p>
          <a:p>
            <a:r>
              <a:rPr lang="en-US" sz="1800" b="1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MSE</a:t>
            </a:r>
            <a:r>
              <a:rPr lang="en-US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kern="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8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8.469 </a:t>
            </a:r>
            <a:endParaRPr lang="en-US" kern="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MAE</a:t>
            </a:r>
            <a:r>
              <a:rPr lang="en-US" sz="18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= 2.008 </a:t>
            </a:r>
            <a:r>
              <a:rPr lang="en-US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206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B6E9-9A23-10DE-C620-C8BFE56D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5479-877E-358E-83E0-B9B8F1516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Global freshwater demand increases with population and economic growth.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This strains water quality, necessitating effective monitoring methods.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WQI simplifies water quality assessment but has limitations.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ML offers a promising solution for accurate WQI prediction.</a:t>
            </a:r>
          </a:p>
          <a:p>
            <a:pPr marL="0" indent="0" algn="just">
              <a:lnSpc>
                <a:spcPct val="100000"/>
              </a:lnSpc>
              <a:spcBef>
                <a:spcPts val="1200"/>
              </a:spcBef>
              <a:buNone/>
            </a:pPr>
            <a:endParaRPr lang="en-US" sz="2400" dirty="0"/>
          </a:p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400" b="1" dirty="0">
                <a:solidFill>
                  <a:schemeClr val="accent2"/>
                </a:solidFill>
              </a:rPr>
              <a:t>This study aims to develop ML-based techniques for efficient WQI prediction.</a:t>
            </a:r>
          </a:p>
        </p:txBody>
      </p:sp>
    </p:spTree>
    <p:extLst>
      <p:ext uri="{BB962C8B-B14F-4D97-AF65-F5344CB8AC3E}">
        <p14:creationId xmlns:p14="http://schemas.microsoft.com/office/powerpoint/2010/main" val="184378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C6B6-EC29-37BE-CB09-DDE24F4B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</a:t>
            </a:r>
            <a:r>
              <a:rPr lang="en-US" dirty="0" err="1"/>
              <a:t>XGboost</a:t>
            </a:r>
            <a:r>
              <a:rPr lang="en-US" dirty="0"/>
              <a:t> Regression</a:t>
            </a:r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06DFF2C3-1930-BCB4-4833-90415BC07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5300" y="1690688"/>
            <a:ext cx="8661400" cy="16383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C28688-E42C-3EF3-FFF9-9248FBDDF6C9}"/>
              </a:ext>
            </a:extLst>
          </p:cNvPr>
          <p:cNvSpPr txBox="1"/>
          <p:nvPr/>
        </p:nvSpPr>
        <p:spPr>
          <a:xfrm>
            <a:off x="1478756" y="1300004"/>
            <a:ext cx="6100762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Table 2.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XGBoost Model Cross-Validation Results.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Picture 11" descr="A graph with a line going up&#10;&#10;Description automatically generated">
            <a:extLst>
              <a:ext uri="{FF2B5EF4-FFF2-40B4-BE49-F238E27FC236}">
                <a16:creationId xmlns:a16="http://schemas.microsoft.com/office/drawing/2014/main" id="{002513B4-27A1-B79F-C54B-20E5EDEFC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301" y="3529013"/>
            <a:ext cx="3767665" cy="2743200"/>
          </a:xfrm>
          <a:prstGeom prst="rect">
            <a:avLst/>
          </a:prstGeom>
        </p:spPr>
      </p:pic>
      <p:pic>
        <p:nvPicPr>
          <p:cNvPr id="14" name="Picture 13" descr="A graph with a line going up&#10;&#10;Description automatically generated">
            <a:extLst>
              <a:ext uri="{FF2B5EF4-FFF2-40B4-BE49-F238E27FC236}">
                <a16:creationId xmlns:a16="http://schemas.microsoft.com/office/drawing/2014/main" id="{DD4B586A-8F3E-C277-A92F-934C58939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9035" y="3529013"/>
            <a:ext cx="3767665" cy="2743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E517D4-74BD-E466-E29A-3CA147E92904}"/>
              </a:ext>
            </a:extLst>
          </p:cNvPr>
          <p:cNvSpPr txBox="1"/>
          <p:nvPr/>
        </p:nvSpPr>
        <p:spPr>
          <a:xfrm>
            <a:off x="1765300" y="6217247"/>
            <a:ext cx="4330700" cy="640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Figure 16.</a:t>
            </a: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Best scores with different number of folds for the XGBoost model.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6C407F-2E6B-AFDB-C794-38C61AC38BCC}"/>
              </a:ext>
            </a:extLst>
          </p:cNvPr>
          <p:cNvSpPr txBox="1"/>
          <p:nvPr/>
        </p:nvSpPr>
        <p:spPr>
          <a:xfrm>
            <a:off x="6210300" y="6217246"/>
            <a:ext cx="4933950" cy="640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Figure 17.</a:t>
            </a: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Mean cross-validation scores on the testing set for XGBoost regression model. 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8F3109-2CF3-5DB9-BD2E-D18A409DCB24}"/>
              </a:ext>
            </a:extLst>
          </p:cNvPr>
          <p:cNvSpPr/>
          <p:nvPr/>
        </p:nvSpPr>
        <p:spPr>
          <a:xfrm>
            <a:off x="1751014" y="2943226"/>
            <a:ext cx="8661400" cy="36586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38B915-EE35-821B-E902-1171DC877FD7}"/>
              </a:ext>
            </a:extLst>
          </p:cNvPr>
          <p:cNvSpPr/>
          <p:nvPr/>
        </p:nvSpPr>
        <p:spPr>
          <a:xfrm>
            <a:off x="6483345" y="2943226"/>
            <a:ext cx="567078" cy="35619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C211E3-11F6-CF21-515C-EAFC74BD65C6}"/>
              </a:ext>
            </a:extLst>
          </p:cNvPr>
          <p:cNvSpPr/>
          <p:nvPr/>
        </p:nvSpPr>
        <p:spPr>
          <a:xfrm>
            <a:off x="8462164" y="2943226"/>
            <a:ext cx="567078" cy="356190"/>
          </a:xfrm>
          <a:prstGeom prst="rect">
            <a:avLst/>
          </a:prstGeom>
          <a:solidFill>
            <a:srgbClr val="FFFF00">
              <a:alpha val="302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C980D7-9769-001A-2C3B-F3BA5FF40665}"/>
              </a:ext>
            </a:extLst>
          </p:cNvPr>
          <p:cNvSpPr txBox="1"/>
          <p:nvPr/>
        </p:nvSpPr>
        <p:spPr>
          <a:xfrm>
            <a:off x="5346810" y="3873254"/>
            <a:ext cx="1087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R2</a:t>
            </a:r>
            <a:r>
              <a:rPr lang="en-US" sz="16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6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0.973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444C95-97A2-F148-C995-07B870E0F26F}"/>
              </a:ext>
            </a:extLst>
          </p:cNvPr>
          <p:cNvSpPr txBox="1"/>
          <p:nvPr/>
        </p:nvSpPr>
        <p:spPr>
          <a:xfrm>
            <a:off x="10200814" y="3469697"/>
            <a:ext cx="1087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CV </a:t>
            </a:r>
            <a:r>
              <a:rPr lang="en-US" sz="16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sz="1600" kern="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0.781</a:t>
            </a:r>
          </a:p>
        </p:txBody>
      </p:sp>
    </p:spTree>
    <p:extLst>
      <p:ext uri="{BB962C8B-B14F-4D97-AF65-F5344CB8AC3E}">
        <p14:creationId xmlns:p14="http://schemas.microsoft.com/office/powerpoint/2010/main" val="1356972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B0884-6F97-7D4C-5388-9ED0836CD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0ECA0195-C29B-28B8-107B-42D6E2F8D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6799" y="1603296"/>
            <a:ext cx="10058400" cy="1930400"/>
          </a:xfrm>
        </p:spPr>
      </p:pic>
      <p:pic>
        <p:nvPicPr>
          <p:cNvPr id="7" name="Picture 6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FBB480D6-117E-A142-917A-FF1320B45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742" y="3646567"/>
            <a:ext cx="5050515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DAC353-BC51-4EF1-7A59-BCE736587A18}"/>
              </a:ext>
            </a:extLst>
          </p:cNvPr>
          <p:cNvSpPr txBox="1"/>
          <p:nvPr/>
        </p:nvSpPr>
        <p:spPr>
          <a:xfrm>
            <a:off x="709612" y="1298340"/>
            <a:ext cx="6100762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Table 3.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Comparison of regression models.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96E5E-25E3-DF2A-9F56-540969FCAF3F}"/>
              </a:ext>
            </a:extLst>
          </p:cNvPr>
          <p:cNvSpPr txBox="1"/>
          <p:nvPr/>
        </p:nvSpPr>
        <p:spPr>
          <a:xfrm>
            <a:off x="3070678" y="6389767"/>
            <a:ext cx="6573383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Figure 18.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Comparison of R2 values for different models.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06FD4A-2A25-09F5-22C3-D5870C701349}"/>
              </a:ext>
            </a:extLst>
          </p:cNvPr>
          <p:cNvSpPr/>
          <p:nvPr/>
        </p:nvSpPr>
        <p:spPr>
          <a:xfrm>
            <a:off x="1066799" y="3171826"/>
            <a:ext cx="9934576" cy="271462"/>
          </a:xfrm>
          <a:prstGeom prst="rect">
            <a:avLst/>
          </a:prstGeom>
          <a:solidFill>
            <a:srgbClr val="FFFF00">
              <a:alpha val="28723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1B5DAB-04A4-581F-E2DF-CA4DB7911021}"/>
              </a:ext>
            </a:extLst>
          </p:cNvPr>
          <p:cNvSpPr/>
          <p:nvPr/>
        </p:nvSpPr>
        <p:spPr>
          <a:xfrm>
            <a:off x="3886199" y="3971766"/>
            <a:ext cx="781047" cy="228759"/>
          </a:xfrm>
          <a:prstGeom prst="rect">
            <a:avLst/>
          </a:prstGeom>
          <a:solidFill>
            <a:srgbClr val="FFFF00">
              <a:alpha val="30393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10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D6C79-96F1-E979-1EB6-D36A43110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22F8D-A051-0D89-3175-EA75AA49B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Top-Performing Model: </a:t>
            </a:r>
            <a:r>
              <a:rPr lang="en-US" sz="2400" dirty="0"/>
              <a:t>XGBoost Regression achieved R2 value of 0.962 with lowest MSE and MAE.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Importance of Selection: </a:t>
            </a:r>
            <a:r>
              <a:rPr lang="en-US" sz="2400" dirty="0"/>
              <a:t>Highlighted the significance of feature selection, model choice, and evaluation metrics for accurate prediction.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Insights and Limitations: </a:t>
            </a:r>
            <a:r>
              <a:rPr lang="en-US" sz="2400" dirty="0"/>
              <a:t>Provided insights into key factors influencing water quality prediction, acknowledging study limitations and potential areas for improvement.</a:t>
            </a:r>
          </a:p>
        </p:txBody>
      </p:sp>
    </p:spTree>
    <p:extLst>
      <p:ext uri="{BB962C8B-B14F-4D97-AF65-F5344CB8AC3E}">
        <p14:creationId xmlns:p14="http://schemas.microsoft.com/office/powerpoint/2010/main" val="41216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D6C79-96F1-E979-1EB6-D36A43110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22F8D-A051-0D89-3175-EA75AA49B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Feature Engineering: </a:t>
            </a:r>
            <a:r>
              <a:rPr lang="en-US" sz="2400" dirty="0"/>
              <a:t>Enhance predictive models by exploring additional factors.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Seasonal and Long-Term Trends</a:t>
            </a:r>
            <a:r>
              <a:rPr lang="en-US" sz="2400" dirty="0"/>
              <a:t>: Investigate temporal patterns in water quality.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Spatial Analysis</a:t>
            </a:r>
            <a:r>
              <a:rPr lang="en-US" sz="2400" dirty="0"/>
              <a:t>: Identify areas of concern using GIS tools.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Deep Learning Methods</a:t>
            </a:r>
            <a:r>
              <a:rPr lang="en-US" sz="2400" dirty="0"/>
              <a:t>: Improve predictive accuracy with neural networks.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b="1" dirty="0"/>
              <a:t>Validation through Field Studies</a:t>
            </a:r>
            <a:r>
              <a:rPr lang="en-US" sz="2400" dirty="0"/>
              <a:t>: Ensure practical usefulness and reliability.</a:t>
            </a:r>
          </a:p>
        </p:txBody>
      </p:sp>
    </p:spTree>
    <p:extLst>
      <p:ext uri="{BB962C8B-B14F-4D97-AF65-F5344CB8AC3E}">
        <p14:creationId xmlns:p14="http://schemas.microsoft.com/office/powerpoint/2010/main" val="40017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ny question marks on black background">
            <a:extLst>
              <a:ext uri="{FF2B5EF4-FFF2-40B4-BE49-F238E27FC236}">
                <a16:creationId xmlns:a16="http://schemas.microsoft.com/office/drawing/2014/main" id="{36FB884B-7830-FD43-D6B5-5ED7320F5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8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0838C-1B11-4DDE-EFEB-4CC23A3AE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7935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75CF-C550-357C-D298-D0C9D2052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D6782-3118-C7A3-4324-812BC963F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en-US" sz="2400" b="1" dirty="0"/>
              <a:t>Source: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City of Cape Coral Water Quality data from various monitoring stations.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Monthly sampling.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1986 – 2022.</a:t>
            </a:r>
            <a:endParaRPr lang="en-US" sz="2400" b="1" dirty="0"/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en-US" sz="2400" b="1" dirty="0"/>
              <a:t>Size: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18148 rows and 48 columns.</a:t>
            </a:r>
            <a:endParaRPr lang="en-US" sz="2400" dirty="0"/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lang="en-US" sz="2400" b="1" dirty="0"/>
              <a:t>Key Features: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Temperature, dissolved oxygen, conductivity, dissolved oxygen, pH, nitrite, nitrate, total nitrogen, total phosphorus, total suspended solids, biological oxygen demand, chlorophyll and turbidity.</a:t>
            </a:r>
            <a:endParaRPr lang="en-US" sz="2000" dirty="0"/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dirty="0"/>
              <a:t>*</a:t>
            </a:r>
            <a:r>
              <a:rPr lang="en-US" sz="1200" dirty="0">
                <a:hlinkClick r:id="rId3"/>
              </a:rPr>
              <a:t>https://capecoral-capegis.opendata.arcgis.com/datasets/b0579ba7aa1145e090c3a74e295564df_1/explore</a:t>
            </a:r>
            <a:endParaRPr lang="en-US" sz="1200" dirty="0"/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311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E1F4-98EC-9276-65A5-0A232173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9" y="365125"/>
            <a:ext cx="10673874" cy="1325563"/>
          </a:xfrm>
        </p:spPr>
        <p:txBody>
          <a:bodyPr/>
          <a:lstStyle/>
          <a:p>
            <a:r>
              <a:rPr lang="en-US" dirty="0"/>
              <a:t>Flowchart of the WQI Prediction</a:t>
            </a: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CC1D3F1C-2099-8B3F-0F2C-92D54D46FCFD}"/>
              </a:ext>
            </a:extLst>
          </p:cNvPr>
          <p:cNvGrpSpPr/>
          <p:nvPr/>
        </p:nvGrpSpPr>
        <p:grpSpPr>
          <a:xfrm>
            <a:off x="688003" y="1938616"/>
            <a:ext cx="10877285" cy="3526966"/>
            <a:chOff x="688003" y="1746111"/>
            <a:chExt cx="10877285" cy="352696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DAACB0-4AA7-15BC-728A-39ACBF35AB94}"/>
                </a:ext>
              </a:extLst>
            </p:cNvPr>
            <p:cNvGrpSpPr/>
            <p:nvPr/>
          </p:nvGrpSpPr>
          <p:grpSpPr>
            <a:xfrm>
              <a:off x="688003" y="1746111"/>
              <a:ext cx="1753091" cy="1442027"/>
              <a:chOff x="585540" y="1515486"/>
              <a:chExt cx="1753091" cy="1442027"/>
            </a:xfrm>
          </p:grpSpPr>
          <p:sp>
            <p:nvSpPr>
              <p:cNvPr id="4" name="Can 3">
                <a:extLst>
                  <a:ext uri="{FF2B5EF4-FFF2-40B4-BE49-F238E27FC236}">
                    <a16:creationId xmlns:a16="http://schemas.microsoft.com/office/drawing/2014/main" id="{F0E9D133-49D3-1828-6FFB-A9ED1E50A23A}"/>
                  </a:ext>
                </a:extLst>
              </p:cNvPr>
              <p:cNvSpPr/>
              <p:nvPr/>
            </p:nvSpPr>
            <p:spPr>
              <a:xfrm>
                <a:off x="838199" y="2057401"/>
                <a:ext cx="1247775" cy="900112"/>
              </a:xfrm>
              <a:prstGeom prst="can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2F1BD3B-DEB8-C892-9245-E86D8BD1E663}"/>
                  </a:ext>
                </a:extLst>
              </p:cNvPr>
              <p:cNvSpPr txBox="1"/>
              <p:nvPr/>
            </p:nvSpPr>
            <p:spPr>
              <a:xfrm>
                <a:off x="585540" y="1515486"/>
                <a:ext cx="175309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/>
                  <a:t>Water Quality </a:t>
                </a:r>
              </a:p>
              <a:p>
                <a:pPr algn="ctr"/>
                <a:r>
                  <a:rPr lang="en-US" sz="1600" b="1" dirty="0"/>
                  <a:t>Data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65048FF-0C7E-B8D8-98E8-79E698D29DF5}"/>
                </a:ext>
              </a:extLst>
            </p:cNvPr>
            <p:cNvGrpSpPr/>
            <p:nvPr/>
          </p:nvGrpSpPr>
          <p:grpSpPr>
            <a:xfrm>
              <a:off x="2873701" y="1852776"/>
              <a:ext cx="2377440" cy="1440250"/>
              <a:chOff x="2420207" y="1627191"/>
              <a:chExt cx="2377440" cy="144025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208217-3B28-A6FC-37C6-21B187BF94FD}"/>
                  </a:ext>
                </a:extLst>
              </p:cNvPr>
              <p:cNvSpPr txBox="1"/>
              <p:nvPr/>
            </p:nvSpPr>
            <p:spPr>
              <a:xfrm>
                <a:off x="2548504" y="1627191"/>
                <a:ext cx="211454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Data Preprocessing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0AA7ED3-0A01-9AB6-FD64-6D5A5C5ED302}"/>
                  </a:ext>
                </a:extLst>
              </p:cNvPr>
              <p:cNvGrpSpPr/>
              <p:nvPr/>
            </p:nvGrpSpPr>
            <p:grpSpPr>
              <a:xfrm>
                <a:off x="2420207" y="1970161"/>
                <a:ext cx="2377440" cy="1097280"/>
                <a:chOff x="2420207" y="1970161"/>
                <a:chExt cx="2377440" cy="1097280"/>
              </a:xfrm>
            </p:grpSpPr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26451612-2124-9C25-FC8C-445693D3088C}"/>
                    </a:ext>
                  </a:extLst>
                </p:cNvPr>
                <p:cNvSpPr/>
                <p:nvPr/>
              </p:nvSpPr>
              <p:spPr>
                <a:xfrm>
                  <a:off x="2420207" y="1970161"/>
                  <a:ext cx="2377440" cy="1097280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0D79CC1-DC22-89D0-9CBE-F52B1FDAB29B}"/>
                    </a:ext>
                  </a:extLst>
                </p:cNvPr>
                <p:cNvSpPr/>
                <p:nvPr/>
              </p:nvSpPr>
              <p:spPr>
                <a:xfrm>
                  <a:off x="2822167" y="2094643"/>
                  <a:ext cx="1528352" cy="264980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29815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Cleaning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D45B650-E364-FE1E-621B-3C8F51481902}"/>
                    </a:ext>
                  </a:extLst>
                </p:cNvPr>
                <p:cNvSpPr/>
                <p:nvPr/>
              </p:nvSpPr>
              <p:spPr>
                <a:xfrm>
                  <a:off x="2822166" y="2385697"/>
                  <a:ext cx="1528352" cy="264980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29815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Feature Engineering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7FE54D5A-81FB-CA8B-E819-53DF30B9E73F}"/>
                    </a:ext>
                  </a:extLst>
                </p:cNvPr>
                <p:cNvSpPr/>
                <p:nvPr/>
              </p:nvSpPr>
              <p:spPr>
                <a:xfrm>
                  <a:off x="2822166" y="2684628"/>
                  <a:ext cx="1528352" cy="264980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29815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Data Formatting</a:t>
                  </a:r>
                </a:p>
              </p:txBody>
            </p:sp>
          </p:grpSp>
        </p:grp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90F5603-D72B-BAA3-8CB9-39BB598A19BE}"/>
                </a:ext>
              </a:extLst>
            </p:cNvPr>
            <p:cNvCxnSpPr>
              <a:cxnSpLocks/>
            </p:cNvCxnSpPr>
            <p:nvPr/>
          </p:nvCxnSpPr>
          <p:spPr>
            <a:xfrm>
              <a:off x="2294938" y="2653251"/>
              <a:ext cx="369434" cy="0"/>
            </a:xfrm>
            <a:prstGeom prst="straightConnector1">
              <a:avLst/>
            </a:prstGeom>
            <a:ln w="31750">
              <a:solidFill>
                <a:schemeClr val="bg2">
                  <a:lumMod val="10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9983348-DD04-B8D5-E01A-684CA42C2C50}"/>
                </a:ext>
              </a:extLst>
            </p:cNvPr>
            <p:cNvCxnSpPr>
              <a:cxnSpLocks/>
            </p:cNvCxnSpPr>
            <p:nvPr/>
          </p:nvCxnSpPr>
          <p:spPr>
            <a:xfrm>
              <a:off x="8487218" y="2612994"/>
              <a:ext cx="369434" cy="0"/>
            </a:xfrm>
            <a:prstGeom prst="straightConnector1">
              <a:avLst/>
            </a:prstGeom>
            <a:ln w="31750">
              <a:solidFill>
                <a:schemeClr val="bg2">
                  <a:lumMod val="10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B413928-DB1D-A7EC-C0C3-AA8F62D23EDA}"/>
                </a:ext>
              </a:extLst>
            </p:cNvPr>
            <p:cNvGrpSpPr/>
            <p:nvPr/>
          </p:nvGrpSpPr>
          <p:grpSpPr>
            <a:xfrm>
              <a:off x="8856652" y="1857391"/>
              <a:ext cx="2708636" cy="1428086"/>
              <a:chOff x="8502288" y="1893734"/>
              <a:chExt cx="2708636" cy="2418299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C69EA9AF-F92A-C8B7-7370-B285E0FC6705}"/>
                  </a:ext>
                </a:extLst>
              </p:cNvPr>
              <p:cNvGrpSpPr/>
              <p:nvPr/>
            </p:nvGrpSpPr>
            <p:grpSpPr>
              <a:xfrm>
                <a:off x="8502288" y="1893734"/>
                <a:ext cx="2708636" cy="2418299"/>
                <a:chOff x="8502288" y="1893734"/>
                <a:chExt cx="2708636" cy="2418299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74310B3-3FF7-4BD0-B7C5-2DC07F349447}"/>
                    </a:ext>
                  </a:extLst>
                </p:cNvPr>
                <p:cNvSpPr txBox="1"/>
                <p:nvPr/>
              </p:nvSpPr>
              <p:spPr>
                <a:xfrm>
                  <a:off x="8502288" y="1893734"/>
                  <a:ext cx="2708636" cy="5733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b="1" dirty="0"/>
                    <a:t>Feature Scaling</a:t>
                  </a: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63C27FC8-4CC2-825C-176B-4FD3868D247C}"/>
                    </a:ext>
                  </a:extLst>
                </p:cNvPr>
                <p:cNvGrpSpPr/>
                <p:nvPr/>
              </p:nvGrpSpPr>
              <p:grpSpPr>
                <a:xfrm>
                  <a:off x="8693758" y="2453916"/>
                  <a:ext cx="2377440" cy="1858117"/>
                  <a:chOff x="7959127" y="2030792"/>
                  <a:chExt cx="2377440" cy="844157"/>
                </a:xfrm>
              </p:grpSpPr>
              <p:sp>
                <p:nvSpPr>
                  <p:cNvPr id="38" name="Rounded Rectangle 37">
                    <a:extLst>
                      <a:ext uri="{FF2B5EF4-FFF2-40B4-BE49-F238E27FC236}">
                        <a16:creationId xmlns:a16="http://schemas.microsoft.com/office/drawing/2014/main" id="{7B96D28D-DAE8-8EB5-542E-13EF6A448FA4}"/>
                      </a:ext>
                    </a:extLst>
                  </p:cNvPr>
                  <p:cNvSpPr/>
                  <p:nvPr/>
                </p:nvSpPr>
                <p:spPr>
                  <a:xfrm>
                    <a:off x="7959127" y="2030792"/>
                    <a:ext cx="2377440" cy="844157"/>
                  </a:xfrm>
                  <a:prstGeom prst="round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A67556E-7053-0BFC-D2EE-69C860EF23BE}"/>
                      </a:ext>
                    </a:extLst>
                  </p:cNvPr>
                  <p:cNvSpPr/>
                  <p:nvPr/>
                </p:nvSpPr>
                <p:spPr>
                  <a:xfrm>
                    <a:off x="8397514" y="2488297"/>
                    <a:ext cx="1528352" cy="268457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  <a:alpha val="29815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MinMaxScaler</a:t>
                    </a:r>
                  </a:p>
                </p:txBody>
              </p:sp>
            </p:grpSp>
          </p:grp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EDE337F9-6114-51FF-316B-B52383FC5C64}"/>
                  </a:ext>
                </a:extLst>
              </p:cNvPr>
              <p:cNvSpPr/>
              <p:nvPr/>
            </p:nvSpPr>
            <p:spPr>
              <a:xfrm>
                <a:off x="9132145" y="2748761"/>
                <a:ext cx="1528352" cy="613271"/>
              </a:xfrm>
              <a:prstGeom prst="rect">
                <a:avLst/>
              </a:prstGeom>
              <a:solidFill>
                <a:schemeClr val="accent6">
                  <a:lumMod val="75000"/>
                  <a:alpha val="29815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Power Transformation</a:t>
                </a: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A88CF82E-9DCD-C77D-D9F5-0D7FAEA6159A}"/>
                </a:ext>
              </a:extLst>
            </p:cNvPr>
            <p:cNvGrpSpPr/>
            <p:nvPr/>
          </p:nvGrpSpPr>
          <p:grpSpPr>
            <a:xfrm>
              <a:off x="5918308" y="1857391"/>
              <a:ext cx="2377440" cy="1441921"/>
              <a:chOff x="5729812" y="1761083"/>
              <a:chExt cx="2377440" cy="1441921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9631689-C8D7-A4AB-D81C-30EF4BDAD9B8}"/>
                  </a:ext>
                </a:extLst>
              </p:cNvPr>
              <p:cNvGrpSpPr/>
              <p:nvPr/>
            </p:nvGrpSpPr>
            <p:grpSpPr>
              <a:xfrm>
                <a:off x="5729812" y="1761083"/>
                <a:ext cx="2377440" cy="1441921"/>
                <a:chOff x="5729812" y="1761083"/>
                <a:chExt cx="2377440" cy="1441921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6E1FF4BF-9210-C7B7-1D0E-93B4C050DA4A}"/>
                    </a:ext>
                  </a:extLst>
                </p:cNvPr>
                <p:cNvGrpSpPr/>
                <p:nvPr/>
              </p:nvGrpSpPr>
              <p:grpSpPr>
                <a:xfrm>
                  <a:off x="5729812" y="1761083"/>
                  <a:ext cx="2377440" cy="1441921"/>
                  <a:chOff x="5729812" y="1761083"/>
                  <a:chExt cx="2377440" cy="1441921"/>
                </a:xfrm>
              </p:grpSpPr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6A48451-438B-4CE2-5115-F0C572F3D96B}"/>
                      </a:ext>
                    </a:extLst>
                  </p:cNvPr>
                  <p:cNvSpPr txBox="1"/>
                  <p:nvPr/>
                </p:nvSpPr>
                <p:spPr>
                  <a:xfrm>
                    <a:off x="5884004" y="1761083"/>
                    <a:ext cx="2114548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600" b="1" dirty="0"/>
                      <a:t>Data Splitting </a:t>
                    </a:r>
                  </a:p>
                </p:txBody>
              </p:sp>
              <p:sp>
                <p:nvSpPr>
                  <p:cNvPr id="28" name="Rounded Rectangle 27">
                    <a:extLst>
                      <a:ext uri="{FF2B5EF4-FFF2-40B4-BE49-F238E27FC236}">
                        <a16:creationId xmlns:a16="http://schemas.microsoft.com/office/drawing/2014/main" id="{A23D1806-3943-E0FA-C25C-C4940D5248C4}"/>
                      </a:ext>
                    </a:extLst>
                  </p:cNvPr>
                  <p:cNvSpPr/>
                  <p:nvPr/>
                </p:nvSpPr>
                <p:spPr>
                  <a:xfrm>
                    <a:off x="5729812" y="2105724"/>
                    <a:ext cx="2377440" cy="1097280"/>
                  </a:xfrm>
                  <a:prstGeom prst="roundRect">
                    <a:avLst/>
                  </a:prstGeom>
                  <a:solidFill>
                    <a:schemeClr val="tx2">
                      <a:lumMod val="10000"/>
                      <a:lumOff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D6330AC7-2BC0-D0EC-226D-665927CB24C5}"/>
                    </a:ext>
                  </a:extLst>
                </p:cNvPr>
                <p:cNvSpPr/>
                <p:nvPr/>
              </p:nvSpPr>
              <p:spPr>
                <a:xfrm>
                  <a:off x="6021522" y="2201748"/>
                  <a:ext cx="816318" cy="389653"/>
                </a:xfrm>
                <a:prstGeom prst="rect">
                  <a:avLst/>
                </a:prstGeom>
                <a:solidFill>
                  <a:schemeClr val="tx2">
                    <a:lumMod val="75000"/>
                    <a:lumOff val="25000"/>
                    <a:alpha val="29815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Training Set</a:t>
                  </a: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F86E7D45-48A2-58D9-E68D-6622E32420BB}"/>
                    </a:ext>
                  </a:extLst>
                </p:cNvPr>
                <p:cNvSpPr/>
                <p:nvPr/>
              </p:nvSpPr>
              <p:spPr>
                <a:xfrm>
                  <a:off x="7044016" y="2198171"/>
                  <a:ext cx="816318" cy="389653"/>
                </a:xfrm>
                <a:prstGeom prst="rect">
                  <a:avLst/>
                </a:prstGeom>
                <a:solidFill>
                  <a:schemeClr val="tx2">
                    <a:lumMod val="75000"/>
                    <a:lumOff val="25000"/>
                    <a:alpha val="29815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Training Set</a:t>
                  </a:r>
                </a:p>
              </p:txBody>
            </p:sp>
          </p:grp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8D5150A5-8D0F-8BF2-3701-59AD50114862}"/>
                  </a:ext>
                </a:extLst>
              </p:cNvPr>
              <p:cNvCxnSpPr/>
              <p:nvPr/>
            </p:nvCxnSpPr>
            <p:spPr>
              <a:xfrm>
                <a:off x="6440008" y="2597527"/>
                <a:ext cx="0" cy="1883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128A9045-E5C0-3A8C-D809-0BE7BF3C7B55}"/>
                  </a:ext>
                </a:extLst>
              </p:cNvPr>
              <p:cNvCxnSpPr/>
              <p:nvPr/>
            </p:nvCxnSpPr>
            <p:spPr>
              <a:xfrm>
                <a:off x="7454071" y="2605407"/>
                <a:ext cx="0" cy="1883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247ADDA-2469-B64A-7700-11CC2842A257}"/>
                  </a:ext>
                </a:extLst>
              </p:cNvPr>
              <p:cNvSpPr txBox="1"/>
              <p:nvPr/>
            </p:nvSpPr>
            <p:spPr>
              <a:xfrm>
                <a:off x="6021522" y="2749903"/>
                <a:ext cx="816317" cy="310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80%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0569956-CCF1-9020-E225-9FEDEF643353}"/>
                  </a:ext>
                </a:extLst>
              </p:cNvPr>
              <p:cNvSpPr txBox="1"/>
              <p:nvPr/>
            </p:nvSpPr>
            <p:spPr>
              <a:xfrm>
                <a:off x="7050361" y="2733858"/>
                <a:ext cx="816316" cy="310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20%</a:t>
                </a:r>
              </a:p>
            </p:txBody>
          </p:sp>
        </p:grp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65DA77C6-0D5C-DC7E-C5C4-571B93874863}"/>
                </a:ext>
              </a:extLst>
            </p:cNvPr>
            <p:cNvCxnSpPr>
              <a:cxnSpLocks/>
            </p:cNvCxnSpPr>
            <p:nvPr/>
          </p:nvCxnSpPr>
          <p:spPr>
            <a:xfrm>
              <a:off x="5409147" y="2693835"/>
              <a:ext cx="369434" cy="0"/>
            </a:xfrm>
            <a:prstGeom prst="straightConnector1">
              <a:avLst/>
            </a:prstGeom>
            <a:ln w="31750">
              <a:solidFill>
                <a:schemeClr val="bg2">
                  <a:lumMod val="10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F3E732F-452A-2A8A-B694-F91E18D84D00}"/>
                </a:ext>
              </a:extLst>
            </p:cNvPr>
            <p:cNvGrpSpPr/>
            <p:nvPr/>
          </p:nvGrpSpPr>
          <p:grpSpPr>
            <a:xfrm>
              <a:off x="7790743" y="3746710"/>
              <a:ext cx="3749040" cy="1526367"/>
              <a:chOff x="6809342" y="1641856"/>
              <a:chExt cx="3749040" cy="824521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68A77AD-28A3-3B0F-384B-A701663E40CC}"/>
                  </a:ext>
                </a:extLst>
              </p:cNvPr>
              <p:cNvSpPr txBox="1"/>
              <p:nvPr/>
            </p:nvSpPr>
            <p:spPr>
              <a:xfrm>
                <a:off x="6809342" y="1641856"/>
                <a:ext cx="3749039" cy="182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/>
                  <a:t>Model Training</a:t>
                </a: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74AB553C-DFE1-2159-1D11-CE4D4FABF629}"/>
                  </a:ext>
                </a:extLst>
              </p:cNvPr>
              <p:cNvGrpSpPr/>
              <p:nvPr/>
            </p:nvGrpSpPr>
            <p:grpSpPr>
              <a:xfrm>
                <a:off x="6809342" y="1824248"/>
                <a:ext cx="3749040" cy="642129"/>
                <a:chOff x="6809342" y="1824248"/>
                <a:chExt cx="3749040" cy="642129"/>
              </a:xfrm>
            </p:grpSpPr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25B94B31-BB82-BDB2-3BF7-B743C72FC27D}"/>
                    </a:ext>
                  </a:extLst>
                </p:cNvPr>
                <p:cNvSpPr/>
                <p:nvPr/>
              </p:nvSpPr>
              <p:spPr>
                <a:xfrm>
                  <a:off x="6809342" y="1824248"/>
                  <a:ext cx="3749040" cy="642129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3EB687B-D619-1AD0-8C99-D0EA02B60FCF}"/>
                    </a:ext>
                  </a:extLst>
                </p:cNvPr>
                <p:cNvSpPr/>
                <p:nvPr/>
              </p:nvSpPr>
              <p:spPr>
                <a:xfrm>
                  <a:off x="6904059" y="2124458"/>
                  <a:ext cx="1097280" cy="292592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9797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95000"/>
                        </a:schemeClr>
                      </a:solidFill>
                    </a:rPr>
                    <a:t>Linear, Lasso, Ridge, RF, XGBoost</a:t>
                  </a:r>
                </a:p>
              </p:txBody>
            </p:sp>
          </p:grp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DEAE91FD-62A4-85EA-CEA1-BABE989F69A7}"/>
                </a:ext>
              </a:extLst>
            </p:cNvPr>
            <p:cNvGrpSpPr/>
            <p:nvPr/>
          </p:nvGrpSpPr>
          <p:grpSpPr>
            <a:xfrm>
              <a:off x="4573434" y="3745805"/>
              <a:ext cx="2708636" cy="1435836"/>
              <a:chOff x="5394106" y="4256807"/>
              <a:chExt cx="2708636" cy="1435836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5CAAF94D-A592-F4CE-68D9-B1C5498A7940}"/>
                  </a:ext>
                </a:extLst>
              </p:cNvPr>
              <p:cNvGrpSpPr/>
              <p:nvPr/>
            </p:nvGrpSpPr>
            <p:grpSpPr>
              <a:xfrm>
                <a:off x="5394106" y="4256807"/>
                <a:ext cx="2708636" cy="1435836"/>
                <a:chOff x="6562510" y="1676138"/>
                <a:chExt cx="2708636" cy="1370018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8490B23-D8B8-0BE5-6E4D-31CA1AD994CB}"/>
                    </a:ext>
                  </a:extLst>
                </p:cNvPr>
                <p:cNvSpPr txBox="1"/>
                <p:nvPr/>
              </p:nvSpPr>
              <p:spPr>
                <a:xfrm>
                  <a:off x="6562510" y="1676138"/>
                  <a:ext cx="2708636" cy="3230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b="1" dirty="0"/>
                    <a:t>Model Evaluation</a:t>
                  </a:r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D77C494B-23C9-7E47-CF30-3431874AF14E}"/>
                    </a:ext>
                  </a:extLst>
                </p:cNvPr>
                <p:cNvGrpSpPr/>
                <p:nvPr/>
              </p:nvGrpSpPr>
              <p:grpSpPr>
                <a:xfrm>
                  <a:off x="6702237" y="1999175"/>
                  <a:ext cx="2377440" cy="1046981"/>
                  <a:chOff x="6702237" y="1999175"/>
                  <a:chExt cx="2377440" cy="1046981"/>
                </a:xfrm>
              </p:grpSpPr>
              <p:sp>
                <p:nvSpPr>
                  <p:cNvPr id="60" name="Rounded Rectangle 59">
                    <a:extLst>
                      <a:ext uri="{FF2B5EF4-FFF2-40B4-BE49-F238E27FC236}">
                        <a16:creationId xmlns:a16="http://schemas.microsoft.com/office/drawing/2014/main" id="{DAF72DB5-3EE1-CFDE-55FA-8B7A0E3A4812}"/>
                      </a:ext>
                    </a:extLst>
                  </p:cNvPr>
                  <p:cNvSpPr/>
                  <p:nvPr/>
                </p:nvSpPr>
                <p:spPr>
                  <a:xfrm>
                    <a:off x="6702237" y="1999175"/>
                    <a:ext cx="2377440" cy="1046981"/>
                  </a:xfrm>
                  <a:prstGeom prst="round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716F6B02-517D-CD85-F54B-295800F31F0F}"/>
                      </a:ext>
                    </a:extLst>
                  </p:cNvPr>
                  <p:cNvSpPr/>
                  <p:nvPr/>
                </p:nvSpPr>
                <p:spPr>
                  <a:xfrm>
                    <a:off x="7140624" y="2103599"/>
                    <a:ext cx="1528352" cy="244436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  <a:alpha val="29815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R-squared</a:t>
                    </a:r>
                  </a:p>
                </p:txBody>
              </p:sp>
            </p:grpSp>
          </p:grp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089FAC73-77DF-EC37-E78C-6F5C245A131D}"/>
                  </a:ext>
                </a:extLst>
              </p:cNvPr>
              <p:cNvSpPr/>
              <p:nvPr/>
            </p:nvSpPr>
            <p:spPr>
              <a:xfrm>
                <a:off x="5972220" y="5019021"/>
                <a:ext cx="1528352" cy="256179"/>
              </a:xfrm>
              <a:prstGeom prst="rect">
                <a:avLst/>
              </a:prstGeom>
              <a:solidFill>
                <a:schemeClr val="bg2">
                  <a:lumMod val="50000"/>
                  <a:alpha val="29815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MSE</a:t>
                </a: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9B4FAAD9-BEF5-7AF9-89BD-572DE281C5E1}"/>
                  </a:ext>
                </a:extLst>
              </p:cNvPr>
              <p:cNvSpPr/>
              <p:nvPr/>
            </p:nvSpPr>
            <p:spPr>
              <a:xfrm>
                <a:off x="5972220" y="5322763"/>
                <a:ext cx="1528352" cy="256179"/>
              </a:xfrm>
              <a:prstGeom prst="rect">
                <a:avLst/>
              </a:prstGeom>
              <a:solidFill>
                <a:schemeClr val="bg2">
                  <a:lumMod val="50000"/>
                  <a:alpha val="29815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MAE</a:t>
                </a:r>
              </a:p>
            </p:txBody>
          </p:sp>
        </p:grp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FC699E5C-3917-72FE-CD73-FB9D4860CB1B}"/>
                </a:ext>
              </a:extLst>
            </p:cNvPr>
            <p:cNvCxnSpPr>
              <a:cxnSpLocks/>
            </p:cNvCxnSpPr>
            <p:nvPr/>
          </p:nvCxnSpPr>
          <p:spPr>
            <a:xfrm>
              <a:off x="10225118" y="3287876"/>
              <a:ext cx="0" cy="361784"/>
            </a:xfrm>
            <a:prstGeom prst="straightConnector1">
              <a:avLst/>
            </a:prstGeom>
            <a:ln w="31750">
              <a:solidFill>
                <a:schemeClr val="bg2">
                  <a:lumMod val="10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DAAAC495-31C6-43E0-608B-BD52A0925FAE}"/>
                </a:ext>
              </a:extLst>
            </p:cNvPr>
            <p:cNvSpPr txBox="1"/>
            <p:nvPr/>
          </p:nvSpPr>
          <p:spPr>
            <a:xfrm>
              <a:off x="1962287" y="4243564"/>
              <a:ext cx="201582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Best Performing Model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4F81652A-8938-45F7-1AAF-6B8BA0F37197}"/>
                </a:ext>
              </a:extLst>
            </p:cNvPr>
            <p:cNvSpPr/>
            <p:nvPr/>
          </p:nvSpPr>
          <p:spPr>
            <a:xfrm>
              <a:off x="10236842" y="4141092"/>
              <a:ext cx="1159843" cy="465761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298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Hyperparameter Tuning  (</a:t>
              </a:r>
              <a:r>
                <a:rPr lang="en-US" sz="1050" dirty="0" err="1">
                  <a:solidFill>
                    <a:schemeClr val="tx1"/>
                  </a:solidFill>
                </a:rPr>
                <a:t>GridSearchCV</a:t>
              </a:r>
              <a:r>
                <a:rPr lang="en-US" sz="105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9A6F7197-DABF-2A0B-2657-FE233EBEC21B}"/>
                </a:ext>
              </a:extLst>
            </p:cNvPr>
            <p:cNvSpPr/>
            <p:nvPr/>
          </p:nvSpPr>
          <p:spPr>
            <a:xfrm>
              <a:off x="9075590" y="4161692"/>
              <a:ext cx="1097280" cy="445161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298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Cross Validation</a:t>
              </a: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AA84C6E2-E929-E0A9-00D2-4ACCA99E5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2512" y="4543967"/>
              <a:ext cx="402777" cy="0"/>
            </a:xfrm>
            <a:prstGeom prst="straightConnector1">
              <a:avLst/>
            </a:prstGeom>
            <a:ln w="31750">
              <a:solidFill>
                <a:schemeClr val="bg2">
                  <a:lumMod val="10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423A544B-0299-C804-2AC8-2D656CA5D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70657" y="4521233"/>
              <a:ext cx="402777" cy="0"/>
            </a:xfrm>
            <a:prstGeom prst="straightConnector1">
              <a:avLst/>
            </a:prstGeom>
            <a:ln w="31750">
              <a:solidFill>
                <a:schemeClr val="bg2">
                  <a:lumMod val="10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4464033-C8D7-BC04-4490-24F8AE0D4778}"/>
              </a:ext>
            </a:extLst>
          </p:cNvPr>
          <p:cNvSpPr/>
          <p:nvPr/>
        </p:nvSpPr>
        <p:spPr>
          <a:xfrm>
            <a:off x="7885460" y="4354197"/>
            <a:ext cx="1097280" cy="445161"/>
          </a:xfrm>
          <a:prstGeom prst="rect">
            <a:avLst/>
          </a:prstGeom>
          <a:solidFill>
            <a:schemeClr val="accent5">
              <a:lumMod val="60000"/>
              <a:lumOff val="40000"/>
              <a:alpha val="2981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Model Selection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54C712E-E0B5-5D3A-4CE0-F2E3EA8593A0}"/>
              </a:ext>
            </a:extLst>
          </p:cNvPr>
          <p:cNvSpPr/>
          <p:nvPr/>
        </p:nvSpPr>
        <p:spPr>
          <a:xfrm>
            <a:off x="9075590" y="4862022"/>
            <a:ext cx="1097280" cy="524820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3 – 5 – 7 – 10 fold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4C8EC1EA-2F20-0482-00F3-0B433F39B4EC}"/>
              </a:ext>
            </a:extLst>
          </p:cNvPr>
          <p:cNvSpPr/>
          <p:nvPr/>
        </p:nvSpPr>
        <p:spPr>
          <a:xfrm>
            <a:off x="10236841" y="4867596"/>
            <a:ext cx="1159843" cy="524820"/>
          </a:xfrm>
          <a:prstGeom prst="rect">
            <a:avLst/>
          </a:prstGeom>
          <a:solidFill>
            <a:schemeClr val="accent5">
              <a:lumMod val="75000"/>
              <a:alpha val="495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RF</a:t>
            </a:r>
          </a:p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XGBoost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3E319E8-AE16-A3F5-23FB-0912B173F7A2}"/>
              </a:ext>
            </a:extLst>
          </p:cNvPr>
          <p:cNvSpPr txBox="1"/>
          <p:nvPr/>
        </p:nvSpPr>
        <p:spPr>
          <a:xfrm>
            <a:off x="940662" y="5983937"/>
            <a:ext cx="4986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RF: Random Forest, MSE: mean squared error, MAE: mean absolute error</a:t>
            </a:r>
          </a:p>
        </p:txBody>
      </p:sp>
    </p:spTree>
    <p:extLst>
      <p:ext uri="{BB962C8B-B14F-4D97-AF65-F5344CB8AC3E}">
        <p14:creationId xmlns:p14="http://schemas.microsoft.com/office/powerpoint/2010/main" val="3437699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86B24-F23D-A702-CB29-43861910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3FCD4-1229-F362-406D-F44426414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Select and rename columns for clarity.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Convert data types (e.g., float for 'TP', datetime for 'Date').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Focus on river water samples.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Handle missing data by removing high-missing columns (‘</a:t>
            </a:r>
            <a:r>
              <a:rPr lang="en-US" sz="2400" dirty="0" err="1"/>
              <a:t>Chl</a:t>
            </a:r>
            <a:r>
              <a:rPr lang="en-US" sz="2400" dirty="0"/>
              <a:t>’).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Correct zero ('Temp (°C)', 'pH') and erroneous values ('TN', 'TP', 'Turbidity').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Impute </a:t>
            </a:r>
            <a:r>
              <a:rPr lang="en-US" sz="2400" dirty="0" err="1"/>
              <a:t>NaN</a:t>
            </a:r>
            <a:r>
              <a:rPr lang="en-US" sz="2400" dirty="0"/>
              <a:t> values with the median.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Compute WQI and classify into water quality classes.</a:t>
            </a:r>
          </a:p>
        </p:txBody>
      </p:sp>
    </p:spTree>
    <p:extLst>
      <p:ext uri="{BB962C8B-B14F-4D97-AF65-F5344CB8AC3E}">
        <p14:creationId xmlns:p14="http://schemas.microsoft.com/office/powerpoint/2010/main" val="142058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674A9-E7A5-5FDA-0A4C-CA905258C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pic>
        <p:nvPicPr>
          <p:cNvPr id="4" name="Content Placeholder 12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7BAAB054-3A36-BD03-9FDA-B3899306E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611309"/>
            <a:ext cx="5187136" cy="4389120"/>
          </a:xfrm>
          <a:prstGeom prst="rect">
            <a:avLst/>
          </a:prstGeom>
        </p:spPr>
      </p:pic>
      <p:pic>
        <p:nvPicPr>
          <p:cNvPr id="5" name="Picture 4" descr="A collage of different numbers and graphs&#10;&#10;Description automatically generated with medium confidence">
            <a:extLst>
              <a:ext uri="{FF2B5EF4-FFF2-40B4-BE49-F238E27FC236}">
                <a16:creationId xmlns:a16="http://schemas.microsoft.com/office/drawing/2014/main" id="{14D5EF88-13FA-CB92-6C74-B1BE9ACF4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796" y="1611309"/>
            <a:ext cx="5187145" cy="4389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5F4C78-C603-10A2-6AB5-B5F47BBE0D92}"/>
              </a:ext>
            </a:extLst>
          </p:cNvPr>
          <p:cNvSpPr txBox="1"/>
          <p:nvPr/>
        </p:nvSpPr>
        <p:spPr>
          <a:xfrm>
            <a:off x="946262" y="6167437"/>
            <a:ext cx="4971007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Figure 1.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Distribution of data before processing.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5FB620-BDE5-E5CB-3C7B-ACC606EA962B}"/>
              </a:ext>
            </a:extLst>
          </p:cNvPr>
          <p:cNvSpPr txBox="1"/>
          <p:nvPr/>
        </p:nvSpPr>
        <p:spPr>
          <a:xfrm>
            <a:off x="6490864" y="6167437"/>
            <a:ext cx="4971007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Figure 2.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Distribution of data after processing.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350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E8E0-650D-1FB0-A324-ED23D9B73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8CFEF-07B1-A0B7-56D9-0BB6F8DF0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Removed duplicates, resulting in 1025 rows and 14 columns.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Identified and analyzed outliers for potential data errors.</a:t>
            </a:r>
          </a:p>
          <a:p>
            <a:pPr algn="just"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Examined skewed (NO3, TN, TP, TSS, BOD, Turbidity) and multimodal distributions in features (NO2).</a:t>
            </a:r>
          </a:p>
        </p:txBody>
      </p:sp>
    </p:spTree>
    <p:extLst>
      <p:ext uri="{BB962C8B-B14F-4D97-AF65-F5344CB8AC3E}">
        <p14:creationId xmlns:p14="http://schemas.microsoft.com/office/powerpoint/2010/main" val="19603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CC1891D-0BC7-7D7A-A78F-716395ABA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4" y="2307067"/>
            <a:ext cx="4723614" cy="1905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Exploratory </a:t>
            </a:r>
            <a:br>
              <a:rPr lang="en-US" dirty="0"/>
            </a:br>
            <a:r>
              <a:rPr lang="en-US" dirty="0"/>
              <a:t>Data Analysis </a:t>
            </a:r>
            <a:br>
              <a:rPr lang="en-US" dirty="0"/>
            </a:br>
            <a:r>
              <a:rPr lang="en-US" dirty="0"/>
              <a:t>(EDA)</a:t>
            </a:r>
          </a:p>
        </p:txBody>
      </p:sp>
      <p:pic>
        <p:nvPicPr>
          <p:cNvPr id="8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8691F129-C6FE-381E-772E-38DD21337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37989" y="516367"/>
            <a:ext cx="5477266" cy="54864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14DBB7-4399-9320-750C-4FEC83A0BAF0}"/>
              </a:ext>
            </a:extLst>
          </p:cNvPr>
          <p:cNvSpPr txBox="1"/>
          <p:nvPr/>
        </p:nvSpPr>
        <p:spPr>
          <a:xfrm>
            <a:off x="5437989" y="6019301"/>
            <a:ext cx="5477266" cy="644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ffectLst/>
                <a:ea typeface="Times New Roman" panose="02020603050405020304" pitchFamily="18" charset="0"/>
              </a:rPr>
              <a:t>Figure 3.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KDE plots for numerical features for each station.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E8564F-289B-D504-FF58-239544A379AB}"/>
              </a:ext>
            </a:extLst>
          </p:cNvPr>
          <p:cNvSpPr/>
          <p:nvPr/>
        </p:nvSpPr>
        <p:spPr>
          <a:xfrm>
            <a:off x="8176622" y="4143375"/>
            <a:ext cx="1524591" cy="184510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9E3AE-C5B7-935F-9962-9F47D4829098}"/>
              </a:ext>
            </a:extLst>
          </p:cNvPr>
          <p:cNvSpPr txBox="1"/>
          <p:nvPr/>
        </p:nvSpPr>
        <p:spPr>
          <a:xfrm>
            <a:off x="975919" y="4818972"/>
            <a:ext cx="4200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WQI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Most data btw 35 – 56.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WQI values spanned from 12.5 – 343.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</a:t>
            </a:r>
            <a:r>
              <a:rPr lang="en-US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ean value of  WQI – 51.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23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093EF305-2C09-81BC-EDCC-BE4AC4FBE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0980" y="900128"/>
            <a:ext cx="6532318" cy="540301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36570E-D5D8-66BC-857D-AE0B7903ABA1}"/>
              </a:ext>
            </a:extLst>
          </p:cNvPr>
          <p:cNvSpPr txBox="1"/>
          <p:nvPr/>
        </p:nvSpPr>
        <p:spPr>
          <a:xfrm>
            <a:off x="4896758" y="6250017"/>
            <a:ext cx="6100762" cy="350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ffectLst/>
                <a:ea typeface="Times New Roman" panose="02020603050405020304" pitchFamily="18" charset="0"/>
              </a:rPr>
              <a:t>Figure 4.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Correlation Heatmap of Numerical Features.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DE37D83-EB49-03B0-5D3A-D4D1C29A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32" y="2476500"/>
            <a:ext cx="4459287" cy="1905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Exploratory </a:t>
            </a:r>
            <a:br>
              <a:rPr lang="en-US" dirty="0"/>
            </a:br>
            <a:r>
              <a:rPr lang="en-US" dirty="0"/>
              <a:t>Data Analysis </a:t>
            </a:r>
            <a:br>
              <a:rPr lang="en-US" dirty="0"/>
            </a:br>
            <a:r>
              <a:rPr lang="en-US" dirty="0"/>
              <a:t>(EDA)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52350A2-BDF6-7125-8AB4-E2B9FC97317F}"/>
              </a:ext>
            </a:extLst>
          </p:cNvPr>
          <p:cNvSpPr/>
          <p:nvPr/>
        </p:nvSpPr>
        <p:spPr>
          <a:xfrm>
            <a:off x="8591501" y="4769187"/>
            <a:ext cx="547180" cy="479264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A58BF8-1077-6CFB-60F5-DB9FD76AB0D9}"/>
              </a:ext>
            </a:extLst>
          </p:cNvPr>
          <p:cNvSpPr/>
          <p:nvPr/>
        </p:nvSpPr>
        <p:spPr>
          <a:xfrm>
            <a:off x="9393069" y="4785816"/>
            <a:ext cx="547180" cy="479264"/>
          </a:xfrm>
          <a:prstGeom prst="ellipse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555B65-262E-C811-AC8A-CE7B7FE2A4DB}"/>
              </a:ext>
            </a:extLst>
          </p:cNvPr>
          <p:cNvSpPr/>
          <p:nvPr/>
        </p:nvSpPr>
        <p:spPr>
          <a:xfrm>
            <a:off x="5236219" y="4817175"/>
            <a:ext cx="547181" cy="350096"/>
          </a:xfrm>
          <a:prstGeom prst="rect">
            <a:avLst/>
          </a:prstGeom>
          <a:solidFill>
            <a:srgbClr val="FFFF00">
              <a:alpha val="19858"/>
            </a:srgb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605E5A-C3D2-A1A3-051E-73C2843CE5E4}"/>
              </a:ext>
            </a:extLst>
          </p:cNvPr>
          <p:cNvSpPr/>
          <p:nvPr/>
        </p:nvSpPr>
        <p:spPr>
          <a:xfrm rot="16200000">
            <a:off x="8437972" y="5544308"/>
            <a:ext cx="809122" cy="220830"/>
          </a:xfrm>
          <a:prstGeom prst="rect">
            <a:avLst/>
          </a:prstGeom>
          <a:solidFill>
            <a:srgbClr val="FFFF00">
              <a:alpha val="20165"/>
            </a:srgb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6BE1CF-958F-8ED0-60F6-1A29E9FCC89C}"/>
              </a:ext>
            </a:extLst>
          </p:cNvPr>
          <p:cNvSpPr/>
          <p:nvPr/>
        </p:nvSpPr>
        <p:spPr>
          <a:xfrm rot="16200000">
            <a:off x="9133168" y="5658712"/>
            <a:ext cx="1037934" cy="220830"/>
          </a:xfrm>
          <a:prstGeom prst="rect">
            <a:avLst/>
          </a:prstGeom>
          <a:solidFill>
            <a:srgbClr val="FFFF00">
              <a:alpha val="19874"/>
            </a:srgb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F90D07-BF92-E9FF-9990-7E610D6361D8}"/>
              </a:ext>
            </a:extLst>
          </p:cNvPr>
          <p:cNvSpPr txBox="1"/>
          <p:nvPr/>
        </p:nvSpPr>
        <p:spPr>
          <a:xfrm>
            <a:off x="1214061" y="4926578"/>
            <a:ext cx="35850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US" sz="2000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WQI</a:t>
            </a:r>
            <a:r>
              <a:rPr lang="en-US" sz="20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has a very strong positive correlation with </a:t>
            </a:r>
            <a:r>
              <a:rPr lang="en-US" sz="2000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TSS</a:t>
            </a:r>
            <a:r>
              <a:rPr lang="en-US" sz="20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and a moderate positive correlation with </a:t>
            </a:r>
            <a:r>
              <a:rPr lang="en-US" sz="2000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Turbidity.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66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5585</TotalTime>
  <Words>1134</Words>
  <Application>Microsoft Macintosh PowerPoint</Application>
  <PresentationFormat>Widescreen</PresentationFormat>
  <Paragraphs>173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Söhne</vt:lpstr>
      <vt:lpstr>Times New Roman</vt:lpstr>
      <vt:lpstr>Office Theme</vt:lpstr>
      <vt:lpstr>Prediction of Water Quality Index (WQI) Using Machine Learning Algorithms</vt:lpstr>
      <vt:lpstr>Problem Statement</vt:lpstr>
      <vt:lpstr>Data Overview</vt:lpstr>
      <vt:lpstr>Flowchart of the WQI Prediction</vt:lpstr>
      <vt:lpstr>Data Wrangling</vt:lpstr>
      <vt:lpstr>Data Wrangling</vt:lpstr>
      <vt:lpstr>Exploratory Data Analysis (EDA)</vt:lpstr>
      <vt:lpstr>Exploratory  Data Analysis  (EDA)</vt:lpstr>
      <vt:lpstr>Exploratory  Data Analysis  (EDA)</vt:lpstr>
      <vt:lpstr>Exploratory Data Analysis (EDA)</vt:lpstr>
      <vt:lpstr>Preprocessing and Training Data Development</vt:lpstr>
      <vt:lpstr>Preprocessing and Training Data Development</vt:lpstr>
      <vt:lpstr>Modeling</vt:lpstr>
      <vt:lpstr>Modeling – Linear Regression</vt:lpstr>
      <vt:lpstr>Modeling – Lasso Regression</vt:lpstr>
      <vt:lpstr>Modeling – Ridge Regression</vt:lpstr>
      <vt:lpstr>Modeling – Random Forest Regression</vt:lpstr>
      <vt:lpstr>Modeling – Random Forest Regression</vt:lpstr>
      <vt:lpstr>Modeling – Xgboost Regression</vt:lpstr>
      <vt:lpstr>Modeling – XGboost Regression</vt:lpstr>
      <vt:lpstr>Results</vt:lpstr>
      <vt:lpstr>Conclusion</vt:lpstr>
      <vt:lpstr>Future Work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Water Quality Index Using Machine Learning Algorithms</dc:title>
  <dc:creator>Ayse Sengul</dc:creator>
  <cp:lastModifiedBy>Ayse Sengul</cp:lastModifiedBy>
  <cp:revision>84</cp:revision>
  <dcterms:created xsi:type="dcterms:W3CDTF">2024-04-22T17:22:59Z</dcterms:created>
  <dcterms:modified xsi:type="dcterms:W3CDTF">2024-04-26T22:05:38Z</dcterms:modified>
</cp:coreProperties>
</file>